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36004500"/>
  <p:notesSz cx="6858000" cy="9144000"/>
  <p:embeddedFontLst>
    <p:embeddedFont>
      <p:font typeface="Arial Bold" panose="020B0604020202020204" charset="0"/>
      <p:regular r:id="rId4"/>
    </p:embeddedFont>
    <p:embeddedFont>
      <p:font typeface="Arial Bold Italics" panose="020B0604020202020204" charset="0"/>
      <p:regular r:id="rId5"/>
    </p:embeddedFont>
    <p:embeddedFont>
      <p:font typeface="Arial Italics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eague Gothic" panose="020B0604020202020204" charset="0"/>
      <p:regular r:id="rId11"/>
    </p:embeddedFont>
    <p:embeddedFont>
      <p:font typeface="League Spartan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85" autoAdjust="0"/>
  </p:normalViewPr>
  <p:slideViewPr>
    <p:cSldViewPr>
      <p:cViewPr>
        <p:scale>
          <a:sx n="33" d="100"/>
          <a:sy n="33" d="100"/>
        </p:scale>
        <p:origin x="230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512763"/>
            <a:ext cx="230822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72000">
              <a:srgbClr val="ABC0E4">
                <a:alpha val="100000"/>
              </a:srgbClr>
            </a:gs>
            <a:gs pos="89000">
              <a:srgbClr val="ABC0E4">
                <a:alpha val="100000"/>
              </a:srgbClr>
            </a:gs>
            <a:gs pos="100000">
              <a:srgbClr val="C7D5E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2499" y="3341128"/>
            <a:ext cx="30225790" cy="114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000000"/>
                </a:solidFill>
                <a:latin typeface="Arial Bold"/>
              </a:rPr>
              <a:t>Título em fonte Arial, negrito, tamanho 66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95106" y="4622062"/>
            <a:ext cx="16811308" cy="172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u="sng">
                <a:solidFill>
                  <a:srgbClr val="006600"/>
                </a:solidFill>
                <a:latin typeface="Arial Bold Italics"/>
              </a:rPr>
              <a:t>Autor</a:t>
            </a:r>
            <a:r>
              <a:rPr lang="en-US" sz="4600">
                <a:solidFill>
                  <a:srgbClr val="006600"/>
                </a:solidFill>
                <a:latin typeface="Arial Bold Italics"/>
              </a:rPr>
              <a:t>¹, Autor²,...,Autorⁿ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rial"/>
              </a:rPr>
              <a:t> ¹Instituição/Cargo, ²Instituição/Cargo, ..., ⁿInstituição/Cargo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rial Italics"/>
              </a:rPr>
              <a:t>autor1@exemplo.com.br¹,</a:t>
            </a:r>
            <a:r>
              <a:rPr lang="en-US" sz="3000">
                <a:solidFill>
                  <a:srgbClr val="000000"/>
                </a:solidFill>
                <a:latin typeface="Arial Bold Italics"/>
              </a:rPr>
              <a:t> </a:t>
            </a:r>
            <a:r>
              <a:rPr lang="en-US" sz="3000">
                <a:solidFill>
                  <a:srgbClr val="000000"/>
                </a:solidFill>
                <a:latin typeface="Arial Italics"/>
              </a:rPr>
              <a:t>autor2@exemplo.com.br²,..., autorn@exemplo.com.brⁿ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2499" y="8130715"/>
            <a:ext cx="14383261" cy="154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1C5E7C"/>
                </a:solidFill>
                <a:latin typeface="Arial"/>
              </a:rPr>
              <a:t>	</a:t>
            </a:r>
            <a:r>
              <a:rPr lang="en-US" sz="3200">
                <a:solidFill>
                  <a:srgbClr val="17375E"/>
                </a:solidFill>
                <a:latin typeface="Arial"/>
              </a:rPr>
              <a:t>Em texto em fonte Arial 32, sintetizar a introdução do trabalho para adequar ao espaço do pôster dedicado a introdução, sem esquecer de inserir os objetivos do trabalho.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34632" y="6988453"/>
            <a:ext cx="3783265" cy="99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7375E"/>
                </a:solidFill>
                <a:latin typeface="Arial Bold"/>
              </a:rPr>
              <a:t>Introdução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929578" y="6988454"/>
            <a:ext cx="8422361" cy="99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7375E"/>
                </a:solidFill>
                <a:latin typeface="Arial Bold"/>
              </a:rPr>
              <a:t>Resultados e Discussão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39939" y="18653750"/>
            <a:ext cx="6590126" cy="99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7375E"/>
                </a:solidFill>
                <a:latin typeface="Arial Bold"/>
              </a:rPr>
              <a:t>Material e Métodos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581567" y="28204735"/>
            <a:ext cx="15291562" cy="8215597"/>
            <a:chOff x="0" y="0"/>
            <a:chExt cx="20388750" cy="10954130"/>
          </a:xfrm>
        </p:grpSpPr>
        <p:sp>
          <p:nvSpPr>
            <p:cNvPr id="9" name="Freeform 9"/>
            <p:cNvSpPr/>
            <p:nvPr/>
          </p:nvSpPr>
          <p:spPr>
            <a:xfrm>
              <a:off x="13792835" y="0"/>
              <a:ext cx="6595915" cy="9147598"/>
            </a:xfrm>
            <a:custGeom>
              <a:avLst/>
              <a:gdLst/>
              <a:ahLst/>
              <a:cxnLst/>
              <a:rect l="l" t="t" r="r" b="b"/>
              <a:pathLst>
                <a:path w="6595915" h="9147598">
                  <a:moveTo>
                    <a:pt x="0" y="0"/>
                  </a:moveTo>
                  <a:lnTo>
                    <a:pt x="6595915" y="0"/>
                  </a:lnTo>
                  <a:lnTo>
                    <a:pt x="6595915" y="9147598"/>
                  </a:lnTo>
                  <a:lnTo>
                    <a:pt x="0" y="9147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9401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2667178"/>
              <a:ext cx="16148896" cy="7617292"/>
            </a:xfrm>
            <a:custGeom>
              <a:avLst/>
              <a:gdLst/>
              <a:ahLst/>
              <a:cxnLst/>
              <a:rect l="l" t="t" r="r" b="b"/>
              <a:pathLst>
                <a:path w="16148896" h="7617292">
                  <a:moveTo>
                    <a:pt x="0" y="0"/>
                  </a:moveTo>
                  <a:lnTo>
                    <a:pt x="16148896" y="0"/>
                  </a:lnTo>
                  <a:lnTo>
                    <a:pt x="16148896" y="7617292"/>
                  </a:lnTo>
                  <a:lnTo>
                    <a:pt x="0" y="7617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4836547"/>
              <a:ext cx="12827139" cy="5339297"/>
            </a:xfrm>
            <a:custGeom>
              <a:avLst/>
              <a:gdLst/>
              <a:ahLst/>
              <a:cxnLst/>
              <a:rect l="l" t="t" r="r" b="b"/>
              <a:pathLst>
                <a:path w="12827139" h="5339297">
                  <a:moveTo>
                    <a:pt x="0" y="0"/>
                  </a:moveTo>
                  <a:lnTo>
                    <a:pt x="12827139" y="0"/>
                  </a:lnTo>
                  <a:lnTo>
                    <a:pt x="12827139" y="5339296"/>
                  </a:lnTo>
                  <a:lnTo>
                    <a:pt x="0" y="5339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9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128826" y="4058260"/>
              <a:ext cx="7684893" cy="6895870"/>
            </a:xfrm>
            <a:custGeom>
              <a:avLst/>
              <a:gdLst/>
              <a:ahLst/>
              <a:cxnLst/>
              <a:rect l="l" t="t" r="r" b="b"/>
              <a:pathLst>
                <a:path w="7684893" h="6895870">
                  <a:moveTo>
                    <a:pt x="0" y="0"/>
                  </a:moveTo>
                  <a:lnTo>
                    <a:pt x="7684893" y="0"/>
                  </a:lnTo>
                  <a:lnTo>
                    <a:pt x="7684893" y="6895870"/>
                  </a:lnTo>
                  <a:lnTo>
                    <a:pt x="0" y="6895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9999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12645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6761" y="18619790"/>
            <a:ext cx="15251195" cy="16762412"/>
          </a:xfrm>
          <a:custGeom>
            <a:avLst/>
            <a:gdLst/>
            <a:ahLst/>
            <a:cxnLst/>
            <a:rect l="l" t="t" r="r" b="b"/>
            <a:pathLst>
              <a:path w="15251195" h="16762412">
                <a:moveTo>
                  <a:pt x="0" y="0"/>
                </a:moveTo>
                <a:lnTo>
                  <a:pt x="15251195" y="0"/>
                </a:lnTo>
                <a:lnTo>
                  <a:pt x="15251195" y="16762412"/>
                </a:lnTo>
                <a:lnTo>
                  <a:pt x="0" y="167624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16652660" y="8044191"/>
            <a:ext cx="14674219" cy="252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17375E"/>
                </a:solidFill>
                <a:latin typeface="Arial"/>
              </a:rPr>
              <a:t>	Os resultados e discussão devem ser redigidos em fonte Arial 32, com ênfase nos principais resultados obtidos no trabalho, com foco nos objetivos. Aqui devem ser inseridas as figuras e tabelas (Figura 2 e Tabela 2) que constam nos resultados do trabalho. Explicações mais detalhadas serão realizadas na seção de apresentação do pôster.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63886" y="27157954"/>
            <a:ext cx="10907236" cy="560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17375E"/>
                </a:solidFill>
                <a:latin typeface="Arial Bold"/>
              </a:rPr>
              <a:t>Figura 1</a:t>
            </a:r>
            <a:r>
              <a:rPr lang="en-US" sz="3200">
                <a:solidFill>
                  <a:srgbClr val="17375E"/>
                </a:solidFill>
                <a:latin typeface="Arial"/>
              </a:rPr>
              <a:t>- Exemplo de como pode ser inserida uma figura.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6392647" y="7006721"/>
            <a:ext cx="15243057" cy="17786142"/>
            <a:chOff x="0" y="0"/>
            <a:chExt cx="20324076" cy="2371485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24063" cy="23714838"/>
            </a:xfrm>
            <a:custGeom>
              <a:avLst/>
              <a:gdLst/>
              <a:ahLst/>
              <a:cxnLst/>
              <a:rect l="l" t="t" r="r" b="b"/>
              <a:pathLst>
                <a:path w="20324063" h="23714838">
                  <a:moveTo>
                    <a:pt x="0" y="1650111"/>
                  </a:moveTo>
                  <a:cubicBezTo>
                    <a:pt x="0" y="738759"/>
                    <a:pt x="738378" y="0"/>
                    <a:pt x="1649349" y="0"/>
                  </a:cubicBezTo>
                  <a:lnTo>
                    <a:pt x="18674714" y="0"/>
                  </a:lnTo>
                  <a:lnTo>
                    <a:pt x="18674714" y="33909"/>
                  </a:lnTo>
                  <a:lnTo>
                    <a:pt x="18674714" y="0"/>
                  </a:lnTo>
                  <a:cubicBezTo>
                    <a:pt x="19585558" y="0"/>
                    <a:pt x="20324063" y="738759"/>
                    <a:pt x="20324063" y="1650111"/>
                  </a:cubicBezTo>
                  <a:lnTo>
                    <a:pt x="20290154" y="1650111"/>
                  </a:lnTo>
                  <a:lnTo>
                    <a:pt x="20324063" y="1650111"/>
                  </a:lnTo>
                  <a:lnTo>
                    <a:pt x="20324063" y="22064726"/>
                  </a:lnTo>
                  <a:lnTo>
                    <a:pt x="20290154" y="22064726"/>
                  </a:lnTo>
                  <a:lnTo>
                    <a:pt x="20324063" y="22064726"/>
                  </a:lnTo>
                  <a:cubicBezTo>
                    <a:pt x="20324063" y="22976078"/>
                    <a:pt x="19585685" y="23714838"/>
                    <a:pt x="18674714" y="23714838"/>
                  </a:cubicBezTo>
                  <a:lnTo>
                    <a:pt x="18674714" y="23680928"/>
                  </a:lnTo>
                  <a:lnTo>
                    <a:pt x="18674714" y="23714838"/>
                  </a:lnTo>
                  <a:lnTo>
                    <a:pt x="1649349" y="23714838"/>
                  </a:lnTo>
                  <a:lnTo>
                    <a:pt x="1649349" y="23680928"/>
                  </a:lnTo>
                  <a:lnTo>
                    <a:pt x="1649349" y="23714838"/>
                  </a:lnTo>
                  <a:cubicBezTo>
                    <a:pt x="738378" y="23714838"/>
                    <a:pt x="0" y="22976078"/>
                    <a:pt x="0" y="22064726"/>
                  </a:cubicBezTo>
                  <a:lnTo>
                    <a:pt x="0" y="1650111"/>
                  </a:lnTo>
                  <a:lnTo>
                    <a:pt x="33909" y="1650111"/>
                  </a:lnTo>
                  <a:lnTo>
                    <a:pt x="0" y="1650111"/>
                  </a:lnTo>
                  <a:moveTo>
                    <a:pt x="67691" y="1650111"/>
                  </a:moveTo>
                  <a:lnTo>
                    <a:pt x="67691" y="22064726"/>
                  </a:lnTo>
                  <a:lnTo>
                    <a:pt x="33909" y="22064726"/>
                  </a:lnTo>
                  <a:lnTo>
                    <a:pt x="67691" y="22064726"/>
                  </a:lnTo>
                  <a:cubicBezTo>
                    <a:pt x="67691" y="22938614"/>
                    <a:pt x="775843" y="23647019"/>
                    <a:pt x="1649222" y="23647019"/>
                  </a:cubicBezTo>
                  <a:lnTo>
                    <a:pt x="18674714" y="23647019"/>
                  </a:lnTo>
                  <a:cubicBezTo>
                    <a:pt x="19548221" y="23647019"/>
                    <a:pt x="20256246" y="22938614"/>
                    <a:pt x="20256246" y="22064726"/>
                  </a:cubicBezTo>
                  <a:lnTo>
                    <a:pt x="20256246" y="1650111"/>
                  </a:lnTo>
                  <a:cubicBezTo>
                    <a:pt x="20256246" y="776224"/>
                    <a:pt x="19548094" y="67818"/>
                    <a:pt x="18674714" y="67818"/>
                  </a:cubicBezTo>
                  <a:lnTo>
                    <a:pt x="1649349" y="67818"/>
                  </a:lnTo>
                  <a:lnTo>
                    <a:pt x="1649349" y="33909"/>
                  </a:lnTo>
                  <a:lnTo>
                    <a:pt x="1649349" y="67691"/>
                  </a:lnTo>
                  <a:cubicBezTo>
                    <a:pt x="775843" y="67691"/>
                    <a:pt x="67691" y="776224"/>
                    <a:pt x="67691" y="1650111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7089100" y="812452"/>
            <a:ext cx="4827760" cy="3065407"/>
            <a:chOff x="0" y="-76200"/>
            <a:chExt cx="6437012" cy="4087210"/>
          </a:xfrm>
        </p:grpSpPr>
        <p:sp>
          <p:nvSpPr>
            <p:cNvPr id="19" name="Freeform 19"/>
            <p:cNvSpPr/>
            <p:nvPr/>
          </p:nvSpPr>
          <p:spPr>
            <a:xfrm>
              <a:off x="13780" y="20406"/>
              <a:ext cx="6409431" cy="3970200"/>
            </a:xfrm>
            <a:custGeom>
              <a:avLst/>
              <a:gdLst/>
              <a:ahLst/>
              <a:cxnLst/>
              <a:rect l="l" t="t" r="r" b="b"/>
              <a:pathLst>
                <a:path w="6409431" h="3970200">
                  <a:moveTo>
                    <a:pt x="0" y="0"/>
                  </a:moveTo>
                  <a:lnTo>
                    <a:pt x="6409431" y="0"/>
                  </a:lnTo>
                  <a:lnTo>
                    <a:pt x="6409431" y="3970200"/>
                  </a:lnTo>
                  <a:lnTo>
                    <a:pt x="0" y="39702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6436992" cy="4011010"/>
            </a:xfrm>
            <a:custGeom>
              <a:avLst/>
              <a:gdLst/>
              <a:ahLst/>
              <a:cxnLst/>
              <a:rect l="l" t="t" r="r" b="b"/>
              <a:pathLst>
                <a:path w="6436992" h="4011010">
                  <a:moveTo>
                    <a:pt x="13780" y="0"/>
                  </a:moveTo>
                  <a:lnTo>
                    <a:pt x="6423211" y="0"/>
                  </a:lnTo>
                  <a:cubicBezTo>
                    <a:pt x="6430879" y="0"/>
                    <a:pt x="6436992" y="9206"/>
                    <a:pt x="6436992" y="20406"/>
                  </a:cubicBezTo>
                  <a:lnTo>
                    <a:pt x="6436992" y="3990606"/>
                  </a:lnTo>
                  <a:cubicBezTo>
                    <a:pt x="6436992" y="4001960"/>
                    <a:pt x="6430775" y="4011010"/>
                    <a:pt x="6423211" y="4011010"/>
                  </a:cubicBezTo>
                  <a:lnTo>
                    <a:pt x="13780" y="4011010"/>
                  </a:lnTo>
                  <a:cubicBezTo>
                    <a:pt x="6113" y="4011010"/>
                    <a:pt x="0" y="4001807"/>
                    <a:pt x="0" y="3990606"/>
                  </a:cubicBezTo>
                  <a:lnTo>
                    <a:pt x="0" y="20406"/>
                  </a:lnTo>
                  <a:cubicBezTo>
                    <a:pt x="0" y="9206"/>
                    <a:pt x="6217" y="0"/>
                    <a:pt x="13780" y="0"/>
                  </a:cubicBezTo>
                  <a:moveTo>
                    <a:pt x="13780" y="40966"/>
                  </a:moveTo>
                  <a:lnTo>
                    <a:pt x="13780" y="20406"/>
                  </a:lnTo>
                  <a:lnTo>
                    <a:pt x="27664" y="20406"/>
                  </a:lnTo>
                  <a:lnTo>
                    <a:pt x="27664" y="3990606"/>
                  </a:lnTo>
                  <a:lnTo>
                    <a:pt x="13780" y="3990606"/>
                  </a:lnTo>
                  <a:lnTo>
                    <a:pt x="13780" y="3970200"/>
                  </a:lnTo>
                  <a:lnTo>
                    <a:pt x="6423211" y="3970200"/>
                  </a:lnTo>
                  <a:lnTo>
                    <a:pt x="6423211" y="3990606"/>
                  </a:lnTo>
                  <a:lnTo>
                    <a:pt x="6409431" y="3990606"/>
                  </a:lnTo>
                  <a:lnTo>
                    <a:pt x="6409431" y="20406"/>
                  </a:lnTo>
                  <a:lnTo>
                    <a:pt x="6423211" y="20406"/>
                  </a:lnTo>
                  <a:lnTo>
                    <a:pt x="6423211" y="40966"/>
                  </a:lnTo>
                  <a:lnTo>
                    <a:pt x="13780" y="40966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6437012" cy="4087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40"/>
                </a:lnSpc>
              </a:pPr>
              <a:r>
                <a:rPr lang="en-US" sz="3700" dirty="0">
                  <a:solidFill>
                    <a:srgbClr val="808080"/>
                  </a:solidFill>
                  <a:latin typeface="Arial"/>
                </a:rPr>
                <a:t>Local </a:t>
              </a:r>
              <a:r>
                <a:rPr lang="en-US" sz="3700" dirty="0" err="1">
                  <a:solidFill>
                    <a:srgbClr val="808080"/>
                  </a:solidFill>
                  <a:latin typeface="Arial"/>
                </a:rPr>
                <a:t>destinado</a:t>
              </a:r>
              <a:r>
                <a:rPr lang="en-US" sz="3700" dirty="0">
                  <a:solidFill>
                    <a:srgbClr val="808080"/>
                  </a:solidFill>
                  <a:latin typeface="Arial"/>
                </a:rPr>
                <a:t> </a:t>
              </a:r>
              <a:r>
                <a:rPr lang="en-US" sz="3700" dirty="0" err="1">
                  <a:solidFill>
                    <a:srgbClr val="808080"/>
                  </a:solidFill>
                  <a:latin typeface="Arial"/>
                </a:rPr>
                <a:t>ao</a:t>
              </a:r>
              <a:r>
                <a:rPr lang="en-US" sz="3700" dirty="0">
                  <a:solidFill>
                    <a:srgbClr val="808080"/>
                  </a:solidFill>
                  <a:latin typeface="Arial"/>
                </a:rPr>
                <a:t> </a:t>
              </a:r>
              <a:r>
                <a:rPr lang="en-US" sz="3700" dirty="0" err="1">
                  <a:solidFill>
                    <a:srgbClr val="808080"/>
                  </a:solidFill>
                  <a:latin typeface="Arial"/>
                </a:rPr>
                <a:t>logotipo</a:t>
              </a:r>
              <a:r>
                <a:rPr lang="en-US" sz="3700" dirty="0">
                  <a:solidFill>
                    <a:srgbClr val="808080"/>
                  </a:solidFill>
                  <a:latin typeface="Arial"/>
                </a:rPr>
                <a:t> da </a:t>
              </a:r>
              <a:r>
                <a:rPr lang="en-US" sz="3700" dirty="0" err="1">
                  <a:solidFill>
                    <a:srgbClr val="808080"/>
                  </a:solidFill>
                  <a:latin typeface="Arial"/>
                </a:rPr>
                <a:t>instituição</a:t>
              </a:r>
              <a:r>
                <a:rPr lang="en-US" sz="3700" dirty="0">
                  <a:solidFill>
                    <a:srgbClr val="808080"/>
                  </a:solidFill>
                  <a:latin typeface="Arial"/>
                </a:rPr>
                <a:t> dos </a:t>
              </a:r>
              <a:r>
                <a:rPr lang="en-US" sz="3700" dirty="0" err="1">
                  <a:solidFill>
                    <a:srgbClr val="808080"/>
                  </a:solidFill>
                  <a:latin typeface="Arial"/>
                </a:rPr>
                <a:t>autores</a:t>
              </a:r>
              <a:r>
                <a:rPr lang="en-US" sz="3700" dirty="0">
                  <a:solidFill>
                    <a:srgbClr val="808080"/>
                  </a:solidFill>
                  <a:latin typeface="Arial"/>
                </a:rPr>
                <a:t> e/</a:t>
              </a:r>
              <a:r>
                <a:rPr lang="en-US" sz="3700" dirty="0" err="1">
                  <a:solidFill>
                    <a:srgbClr val="808080"/>
                  </a:solidFill>
                  <a:latin typeface="Arial"/>
                </a:rPr>
                <a:t>ou</a:t>
              </a:r>
              <a:r>
                <a:rPr lang="en-US" sz="3700" dirty="0">
                  <a:solidFill>
                    <a:srgbClr val="808080"/>
                  </a:solidFill>
                  <a:latin typeface="Arial"/>
                </a:rPr>
                <a:t> </a:t>
              </a:r>
              <a:r>
                <a:rPr lang="en-US" sz="3700" dirty="0" err="1">
                  <a:solidFill>
                    <a:srgbClr val="808080"/>
                  </a:solidFill>
                  <a:latin typeface="Arial"/>
                </a:rPr>
                <a:t>financiadores</a:t>
              </a:r>
              <a:r>
                <a:rPr lang="en-US" sz="3700" dirty="0">
                  <a:solidFill>
                    <a:srgbClr val="808080"/>
                  </a:solidFill>
                  <a:latin typeface="Arial"/>
                </a:rPr>
                <a:t> do </a:t>
              </a:r>
              <a:r>
                <a:rPr lang="en-US" sz="3700" dirty="0" err="1">
                  <a:solidFill>
                    <a:srgbClr val="808080"/>
                  </a:solidFill>
                  <a:latin typeface="Arial"/>
                </a:rPr>
                <a:t>trabalho</a:t>
              </a:r>
              <a:endParaRPr lang="en-US" sz="3700" dirty="0">
                <a:solidFill>
                  <a:srgbClr val="808080"/>
                </a:solidFill>
                <a:latin typeface="Arial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74900" y="6887616"/>
            <a:ext cx="15243057" cy="11354750"/>
            <a:chOff x="0" y="0"/>
            <a:chExt cx="20324076" cy="1513966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324063" cy="15139797"/>
            </a:xfrm>
            <a:custGeom>
              <a:avLst/>
              <a:gdLst/>
              <a:ahLst/>
              <a:cxnLst/>
              <a:rect l="l" t="t" r="r" b="b"/>
              <a:pathLst>
                <a:path w="20324063" h="15139797">
                  <a:moveTo>
                    <a:pt x="0" y="1529969"/>
                  </a:moveTo>
                  <a:cubicBezTo>
                    <a:pt x="0" y="684911"/>
                    <a:pt x="685800" y="0"/>
                    <a:pt x="1531620" y="0"/>
                  </a:cubicBezTo>
                  <a:lnTo>
                    <a:pt x="18792444" y="0"/>
                  </a:lnTo>
                  <a:lnTo>
                    <a:pt x="18792444" y="33909"/>
                  </a:lnTo>
                  <a:lnTo>
                    <a:pt x="18792444" y="0"/>
                  </a:lnTo>
                  <a:cubicBezTo>
                    <a:pt x="19638263" y="0"/>
                    <a:pt x="20324063" y="684911"/>
                    <a:pt x="20324063" y="1529969"/>
                  </a:cubicBezTo>
                  <a:lnTo>
                    <a:pt x="20290155" y="1529969"/>
                  </a:lnTo>
                  <a:lnTo>
                    <a:pt x="20324063" y="1529969"/>
                  </a:lnTo>
                  <a:lnTo>
                    <a:pt x="20324063" y="13609828"/>
                  </a:lnTo>
                  <a:lnTo>
                    <a:pt x="20290155" y="13609828"/>
                  </a:lnTo>
                  <a:lnTo>
                    <a:pt x="20324063" y="13609828"/>
                  </a:lnTo>
                  <a:cubicBezTo>
                    <a:pt x="20324063" y="14454760"/>
                    <a:pt x="19638263" y="15139797"/>
                    <a:pt x="18792444" y="15139797"/>
                  </a:cubicBezTo>
                  <a:lnTo>
                    <a:pt x="18792444" y="15105887"/>
                  </a:lnTo>
                  <a:lnTo>
                    <a:pt x="18792444" y="15139797"/>
                  </a:lnTo>
                  <a:lnTo>
                    <a:pt x="1531620" y="15139797"/>
                  </a:lnTo>
                  <a:lnTo>
                    <a:pt x="1531620" y="15105887"/>
                  </a:lnTo>
                  <a:lnTo>
                    <a:pt x="1531620" y="15139797"/>
                  </a:lnTo>
                  <a:cubicBezTo>
                    <a:pt x="685800" y="15139670"/>
                    <a:pt x="0" y="14454760"/>
                    <a:pt x="0" y="13609701"/>
                  </a:cubicBezTo>
                  <a:lnTo>
                    <a:pt x="0" y="1529969"/>
                  </a:lnTo>
                  <a:lnTo>
                    <a:pt x="33909" y="1529969"/>
                  </a:lnTo>
                  <a:lnTo>
                    <a:pt x="0" y="1529969"/>
                  </a:lnTo>
                  <a:moveTo>
                    <a:pt x="67691" y="1529969"/>
                  </a:moveTo>
                  <a:lnTo>
                    <a:pt x="67691" y="13609828"/>
                  </a:lnTo>
                  <a:lnTo>
                    <a:pt x="33909" y="13609828"/>
                  </a:lnTo>
                  <a:lnTo>
                    <a:pt x="67691" y="13609828"/>
                  </a:lnTo>
                  <a:cubicBezTo>
                    <a:pt x="67691" y="14417294"/>
                    <a:pt x="723011" y="15071979"/>
                    <a:pt x="1531620" y="15071979"/>
                  </a:cubicBezTo>
                  <a:lnTo>
                    <a:pt x="18792444" y="15071979"/>
                  </a:lnTo>
                  <a:cubicBezTo>
                    <a:pt x="19600926" y="15071979"/>
                    <a:pt x="20256373" y="14417294"/>
                    <a:pt x="20256373" y="13609828"/>
                  </a:cubicBezTo>
                  <a:lnTo>
                    <a:pt x="20256373" y="1529969"/>
                  </a:lnTo>
                  <a:cubicBezTo>
                    <a:pt x="20256373" y="722503"/>
                    <a:pt x="19601053" y="67818"/>
                    <a:pt x="18792444" y="67818"/>
                  </a:cubicBezTo>
                  <a:lnTo>
                    <a:pt x="1531620" y="67818"/>
                  </a:lnTo>
                  <a:lnTo>
                    <a:pt x="1531620" y="33909"/>
                  </a:lnTo>
                  <a:lnTo>
                    <a:pt x="1531620" y="67691"/>
                  </a:lnTo>
                  <a:cubicBezTo>
                    <a:pt x="723138" y="67691"/>
                    <a:pt x="67691" y="722376"/>
                    <a:pt x="67691" y="1529969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20639" y="25174107"/>
            <a:ext cx="15243057" cy="6247033"/>
            <a:chOff x="0" y="0"/>
            <a:chExt cx="20324076" cy="83293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324063" cy="8329422"/>
            </a:xfrm>
            <a:custGeom>
              <a:avLst/>
              <a:gdLst/>
              <a:ahLst/>
              <a:cxnLst/>
              <a:rect l="l" t="t" r="r" b="b"/>
              <a:pathLst>
                <a:path w="20324063" h="8329422">
                  <a:moveTo>
                    <a:pt x="0" y="1590421"/>
                  </a:moveTo>
                  <a:cubicBezTo>
                    <a:pt x="0" y="711835"/>
                    <a:pt x="715518" y="0"/>
                    <a:pt x="1597914" y="0"/>
                  </a:cubicBezTo>
                  <a:lnTo>
                    <a:pt x="18726150" y="0"/>
                  </a:lnTo>
                  <a:lnTo>
                    <a:pt x="18726150" y="33909"/>
                  </a:lnTo>
                  <a:lnTo>
                    <a:pt x="18726150" y="0"/>
                  </a:lnTo>
                  <a:cubicBezTo>
                    <a:pt x="19608546" y="0"/>
                    <a:pt x="20324063" y="711835"/>
                    <a:pt x="20324063" y="1590421"/>
                  </a:cubicBezTo>
                  <a:lnTo>
                    <a:pt x="20290155" y="1590421"/>
                  </a:lnTo>
                  <a:lnTo>
                    <a:pt x="20324063" y="1590421"/>
                  </a:lnTo>
                  <a:lnTo>
                    <a:pt x="20324063" y="6739001"/>
                  </a:lnTo>
                  <a:lnTo>
                    <a:pt x="20290155" y="6739001"/>
                  </a:lnTo>
                  <a:lnTo>
                    <a:pt x="20324063" y="6739001"/>
                  </a:lnTo>
                  <a:cubicBezTo>
                    <a:pt x="20324063" y="7617460"/>
                    <a:pt x="19608546" y="8329422"/>
                    <a:pt x="18726150" y="8329422"/>
                  </a:cubicBezTo>
                  <a:lnTo>
                    <a:pt x="18726150" y="8295513"/>
                  </a:lnTo>
                  <a:lnTo>
                    <a:pt x="18726150" y="8329422"/>
                  </a:lnTo>
                  <a:lnTo>
                    <a:pt x="1597914" y="8329422"/>
                  </a:lnTo>
                  <a:lnTo>
                    <a:pt x="1597914" y="8295513"/>
                  </a:lnTo>
                  <a:lnTo>
                    <a:pt x="1597914" y="8329422"/>
                  </a:lnTo>
                  <a:cubicBezTo>
                    <a:pt x="715518" y="8329422"/>
                    <a:pt x="0" y="7617460"/>
                    <a:pt x="0" y="6739001"/>
                  </a:cubicBezTo>
                  <a:lnTo>
                    <a:pt x="0" y="1590421"/>
                  </a:lnTo>
                  <a:lnTo>
                    <a:pt x="33909" y="1590421"/>
                  </a:lnTo>
                  <a:lnTo>
                    <a:pt x="0" y="1590421"/>
                  </a:lnTo>
                  <a:moveTo>
                    <a:pt x="67691" y="1590421"/>
                  </a:moveTo>
                  <a:lnTo>
                    <a:pt x="67691" y="6739001"/>
                  </a:lnTo>
                  <a:lnTo>
                    <a:pt x="33909" y="6739001"/>
                  </a:lnTo>
                  <a:lnTo>
                    <a:pt x="67691" y="6739001"/>
                  </a:lnTo>
                  <a:cubicBezTo>
                    <a:pt x="67691" y="7579741"/>
                    <a:pt x="752602" y="8261604"/>
                    <a:pt x="1597787" y="8261604"/>
                  </a:cubicBezTo>
                  <a:lnTo>
                    <a:pt x="18726150" y="8261604"/>
                  </a:lnTo>
                  <a:cubicBezTo>
                    <a:pt x="19571336" y="8261604"/>
                    <a:pt x="20256246" y="7579741"/>
                    <a:pt x="20256246" y="6739001"/>
                  </a:cubicBezTo>
                  <a:lnTo>
                    <a:pt x="20256246" y="1590421"/>
                  </a:lnTo>
                  <a:cubicBezTo>
                    <a:pt x="20256246" y="749681"/>
                    <a:pt x="19571336" y="67818"/>
                    <a:pt x="18726150" y="67818"/>
                  </a:cubicBezTo>
                  <a:lnTo>
                    <a:pt x="1597914" y="67818"/>
                  </a:lnTo>
                  <a:lnTo>
                    <a:pt x="1597914" y="33909"/>
                  </a:lnTo>
                  <a:lnTo>
                    <a:pt x="1597914" y="67691"/>
                  </a:lnTo>
                  <a:cubicBezTo>
                    <a:pt x="752602" y="67691"/>
                    <a:pt x="67691" y="749554"/>
                    <a:pt x="67691" y="1590421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2081807" y="25130929"/>
            <a:ext cx="4150359" cy="99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7375E"/>
                </a:solidFill>
                <a:latin typeface="Arial Bold"/>
              </a:rPr>
              <a:t>Conclusões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36900" y="19673597"/>
            <a:ext cx="14383261" cy="154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1C5E7C"/>
                </a:solidFill>
                <a:latin typeface="Arial"/>
              </a:rPr>
              <a:t>	Em t</a:t>
            </a:r>
            <a:r>
              <a:rPr lang="en-US" sz="3200">
                <a:solidFill>
                  <a:srgbClr val="17375E"/>
                </a:solidFill>
                <a:latin typeface="Arial"/>
              </a:rPr>
              <a:t>exto em fonte Arial 32, sintetizar a metodologia utilizada para atingir os objetivos do trabalho, apoiado no uso de tabelas e figuras, se for o caso, cujos exemplos estão na Figura 1 e Tabela 1.</a:t>
            </a:r>
          </a:p>
        </p:txBody>
      </p:sp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2220875" y="29098258"/>
          <a:ext cx="12026900" cy="3718560"/>
        </p:xfrm>
        <a:graphic>
          <a:graphicData uri="http://schemas.openxmlformats.org/drawingml/2006/table">
            <a:tbl>
              <a:tblPr/>
              <a:tblGrid>
                <a:gridCol w="311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407"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Coluna 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Coluna 2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Coluna 3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1.1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2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2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2.1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21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3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3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3.1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99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4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4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4.1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5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5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5.1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Box 29"/>
          <p:cNvSpPr txBox="1"/>
          <p:nvPr/>
        </p:nvSpPr>
        <p:spPr>
          <a:xfrm>
            <a:off x="2150297" y="28335388"/>
            <a:ext cx="7785789" cy="55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Arial"/>
              </a:rPr>
              <a:t> 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200">
                <a:solidFill>
                  <a:srgbClr val="17375E"/>
                </a:solidFill>
                <a:latin typeface="Arial Bold"/>
              </a:rPr>
              <a:t>Tabela 1- </a:t>
            </a:r>
            <a:r>
              <a:rPr lang="en-US" sz="3200">
                <a:solidFill>
                  <a:srgbClr val="17375E"/>
                </a:solidFill>
                <a:latin typeface="Arial"/>
              </a:rPr>
              <a:t>Exemplo de tabela.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00727" y="33337957"/>
            <a:ext cx="14383261" cy="154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1C5E7C"/>
                </a:solidFill>
                <a:latin typeface="Arial"/>
              </a:rPr>
              <a:t>	</a:t>
            </a:r>
            <a:r>
              <a:rPr lang="en-US" sz="3200">
                <a:solidFill>
                  <a:srgbClr val="17375E"/>
                </a:solidFill>
                <a:latin typeface="Arial"/>
              </a:rPr>
              <a:t>Os tamanhos e posições de figuras, tabelas, equações, etc, podem ser ajustados para melhor se adequar aos espaços do pôster. O ajuste é livre desde que sejam visíveis para os leitores.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677065" y="26136720"/>
            <a:ext cx="14674219" cy="105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17375E"/>
                </a:solidFill>
                <a:latin typeface="Arial"/>
              </a:rPr>
              <a:t>	Transcrever as conclusões do resumo expandido para o pôster, no padrão de fonte Arial, tamanho 32.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406080" y="15145866"/>
            <a:ext cx="9838175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dirty="0" err="1">
                <a:solidFill>
                  <a:srgbClr val="17375E"/>
                </a:solidFill>
                <a:latin typeface="Arial Bold"/>
              </a:rPr>
              <a:t>Figura</a:t>
            </a:r>
            <a:r>
              <a:rPr lang="en-US" sz="3200" dirty="0">
                <a:solidFill>
                  <a:srgbClr val="17375E"/>
                </a:solidFill>
                <a:latin typeface="Arial Bold"/>
              </a:rPr>
              <a:t> 2</a:t>
            </a:r>
            <a:r>
              <a:rPr lang="en-US" sz="3200" dirty="0">
                <a:solidFill>
                  <a:srgbClr val="17375E"/>
                </a:solidFill>
                <a:latin typeface="Arial"/>
              </a:rPr>
              <a:t>- </a:t>
            </a:r>
            <a:r>
              <a:rPr lang="en-US" sz="3200" dirty="0" err="1">
                <a:solidFill>
                  <a:srgbClr val="17375E"/>
                </a:solidFill>
                <a:latin typeface="Arial"/>
              </a:rPr>
              <a:t>Ilustração</a:t>
            </a:r>
            <a:r>
              <a:rPr lang="en-US" sz="3200" dirty="0">
                <a:solidFill>
                  <a:srgbClr val="17375E"/>
                </a:solidFill>
                <a:latin typeface="Arial"/>
              </a:rPr>
              <a:t> do </a:t>
            </a:r>
            <a:r>
              <a:rPr lang="en-US" sz="3200" dirty="0" err="1">
                <a:solidFill>
                  <a:srgbClr val="17375E"/>
                </a:solidFill>
                <a:latin typeface="Arial"/>
              </a:rPr>
              <a:t>cartaz</a:t>
            </a:r>
            <a:r>
              <a:rPr lang="en-US" sz="3200" dirty="0">
                <a:solidFill>
                  <a:srgbClr val="17375E"/>
                </a:solidFill>
                <a:latin typeface="Arial"/>
              </a:rPr>
              <a:t> V </a:t>
            </a:r>
            <a:r>
              <a:rPr lang="en-US" sz="3200" dirty="0" err="1">
                <a:solidFill>
                  <a:srgbClr val="17375E"/>
                </a:solidFill>
                <a:latin typeface="Arial"/>
              </a:rPr>
              <a:t>Congresso</a:t>
            </a:r>
            <a:r>
              <a:rPr lang="en-US" sz="3200" dirty="0">
                <a:solidFill>
                  <a:srgbClr val="17375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17375E"/>
                </a:solidFill>
                <a:latin typeface="Arial"/>
              </a:rPr>
              <a:t>Cidades</a:t>
            </a:r>
            <a:r>
              <a:rPr lang="en-US" sz="3200" dirty="0">
                <a:solidFill>
                  <a:srgbClr val="17375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17375E"/>
                </a:solidFill>
                <a:latin typeface="Arial"/>
              </a:rPr>
              <a:t>Sustentáveis</a:t>
            </a:r>
            <a:r>
              <a:rPr lang="en-US" sz="3200" dirty="0">
                <a:solidFill>
                  <a:srgbClr val="17375E"/>
                </a:solidFill>
                <a:latin typeface="Arial"/>
              </a:rPr>
              <a:t> do </a:t>
            </a:r>
            <a:r>
              <a:rPr lang="en-US" sz="3200" dirty="0" err="1">
                <a:solidFill>
                  <a:srgbClr val="17375E"/>
                </a:solidFill>
                <a:latin typeface="Arial"/>
              </a:rPr>
              <a:t>Noroeste</a:t>
            </a:r>
            <a:r>
              <a:rPr lang="en-US" sz="3200" dirty="0">
                <a:solidFill>
                  <a:srgbClr val="17375E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17375E"/>
                </a:solidFill>
                <a:latin typeface="Arial"/>
              </a:rPr>
              <a:t>Paulista</a:t>
            </a:r>
            <a:r>
              <a:rPr lang="en-US" sz="3200" dirty="0">
                <a:solidFill>
                  <a:srgbClr val="17375E"/>
                </a:solidFill>
                <a:latin typeface="Arial"/>
              </a:rPr>
              <a:t>.</a:t>
            </a:r>
          </a:p>
        </p:txBody>
      </p:sp>
      <p:graphicFrame>
        <p:nvGraphicFramePr>
          <p:cNvPr id="33" name="Table 33"/>
          <p:cNvGraphicFramePr>
            <a:graphicFrameLocks noGrp="1"/>
          </p:cNvGraphicFramePr>
          <p:nvPr/>
        </p:nvGraphicFramePr>
        <p:xfrm>
          <a:off x="18251392" y="17452434"/>
          <a:ext cx="12026900" cy="3718560"/>
        </p:xfrm>
        <a:graphic>
          <a:graphicData uri="http://schemas.openxmlformats.org/drawingml/2006/table">
            <a:tbl>
              <a:tblPr/>
              <a:tblGrid>
                <a:gridCol w="311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407"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Coluna 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Coluna 2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Coluna 3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37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 dirty="0" err="1">
                          <a:solidFill>
                            <a:srgbClr val="17375E"/>
                          </a:solidFill>
                          <a:latin typeface="Arial"/>
                        </a:rPr>
                        <a:t>Linha</a:t>
                      </a:r>
                      <a:r>
                        <a:rPr lang="en-US" sz="3200" dirty="0">
                          <a:solidFill>
                            <a:srgbClr val="17375E"/>
                          </a:solidFill>
                          <a:latin typeface="Arial"/>
                        </a:rPr>
                        <a:t> 1</a:t>
                      </a:r>
                      <a:endParaRPr lang="en-US" sz="1100" dirty="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1.1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41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2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2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2.1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21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3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3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3.1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199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4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4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4.1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Linha 5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17375E"/>
                          </a:solidFill>
                          <a:latin typeface="Arial"/>
                        </a:rPr>
                        <a:t>Informação 5</a:t>
                      </a:r>
                      <a:endParaRPr lang="en-US" sz="110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40"/>
                        </a:lnSpc>
                        <a:defRPr/>
                      </a:pPr>
                      <a:r>
                        <a:rPr lang="en-US" sz="3200" dirty="0" err="1">
                          <a:solidFill>
                            <a:srgbClr val="17375E"/>
                          </a:solidFill>
                          <a:latin typeface="Arial"/>
                        </a:rPr>
                        <a:t>Informação</a:t>
                      </a:r>
                      <a:r>
                        <a:rPr lang="en-US" sz="3200" dirty="0">
                          <a:solidFill>
                            <a:srgbClr val="17375E"/>
                          </a:solidFill>
                          <a:latin typeface="Arial"/>
                        </a:rPr>
                        <a:t> 5.1</a:t>
                      </a:r>
                      <a:endParaRPr lang="en-US" sz="1100" dirty="0"/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TextBox 34"/>
          <p:cNvSpPr txBox="1"/>
          <p:nvPr/>
        </p:nvSpPr>
        <p:spPr>
          <a:xfrm>
            <a:off x="18180814" y="16689564"/>
            <a:ext cx="7785789" cy="55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Arial"/>
              </a:rPr>
              <a:t> </a:t>
            </a:r>
            <a:r>
              <a:rPr lang="en-US" sz="320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3200">
                <a:solidFill>
                  <a:srgbClr val="17375E"/>
                </a:solidFill>
                <a:latin typeface="Arial Bold"/>
              </a:rPr>
              <a:t>Tabela 2- </a:t>
            </a:r>
            <a:r>
              <a:rPr lang="en-US" sz="3200">
                <a:solidFill>
                  <a:srgbClr val="17375E"/>
                </a:solidFill>
                <a:latin typeface="Arial"/>
              </a:rPr>
              <a:t>Exemplo de tabela.</a:t>
            </a:r>
          </a:p>
        </p:txBody>
      </p:sp>
      <p:sp>
        <p:nvSpPr>
          <p:cNvPr id="35" name="Freeform 35" descr="http://concisus.com.br/wp-content/uploads/2018/06/Figura1.png"/>
          <p:cNvSpPr/>
          <p:nvPr/>
        </p:nvSpPr>
        <p:spPr>
          <a:xfrm>
            <a:off x="2379019" y="21463544"/>
            <a:ext cx="11577026" cy="5715365"/>
          </a:xfrm>
          <a:custGeom>
            <a:avLst/>
            <a:gdLst/>
            <a:ahLst/>
            <a:cxnLst/>
            <a:rect l="l" t="t" r="r" b="b"/>
            <a:pathLst>
              <a:path w="11577026" h="5715365">
                <a:moveTo>
                  <a:pt x="0" y="0"/>
                </a:moveTo>
                <a:lnTo>
                  <a:pt x="11577026" y="0"/>
                </a:lnTo>
                <a:lnTo>
                  <a:pt x="11577026" y="5715365"/>
                </a:lnTo>
                <a:lnTo>
                  <a:pt x="0" y="57153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6" name="Group 36"/>
          <p:cNvGrpSpPr/>
          <p:nvPr/>
        </p:nvGrpSpPr>
        <p:grpSpPr>
          <a:xfrm>
            <a:off x="16320639" y="31802385"/>
            <a:ext cx="15243057" cy="3579818"/>
            <a:chOff x="0" y="0"/>
            <a:chExt cx="20324076" cy="477309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0324063" cy="4773041"/>
            </a:xfrm>
            <a:custGeom>
              <a:avLst/>
              <a:gdLst/>
              <a:ahLst/>
              <a:cxnLst/>
              <a:rect l="l" t="t" r="r" b="b"/>
              <a:pathLst>
                <a:path w="20324063" h="4773041">
                  <a:moveTo>
                    <a:pt x="0" y="1210945"/>
                  </a:moveTo>
                  <a:cubicBezTo>
                    <a:pt x="0" y="541782"/>
                    <a:pt x="548259" y="0"/>
                    <a:pt x="1223899" y="0"/>
                  </a:cubicBezTo>
                  <a:lnTo>
                    <a:pt x="19100164" y="0"/>
                  </a:lnTo>
                  <a:lnTo>
                    <a:pt x="19100164" y="33909"/>
                  </a:lnTo>
                  <a:lnTo>
                    <a:pt x="19100164" y="0"/>
                  </a:lnTo>
                  <a:cubicBezTo>
                    <a:pt x="19775804" y="0"/>
                    <a:pt x="20324063" y="541782"/>
                    <a:pt x="20324063" y="1210945"/>
                  </a:cubicBezTo>
                  <a:lnTo>
                    <a:pt x="20290154" y="1210945"/>
                  </a:lnTo>
                  <a:lnTo>
                    <a:pt x="20324063" y="1210945"/>
                  </a:lnTo>
                  <a:lnTo>
                    <a:pt x="20324063" y="3562096"/>
                  </a:lnTo>
                  <a:lnTo>
                    <a:pt x="20290154" y="3562096"/>
                  </a:lnTo>
                  <a:lnTo>
                    <a:pt x="20324063" y="3562096"/>
                  </a:lnTo>
                  <a:cubicBezTo>
                    <a:pt x="20324063" y="4231259"/>
                    <a:pt x="19775804" y="4773041"/>
                    <a:pt x="19100164" y="4773041"/>
                  </a:cubicBezTo>
                  <a:lnTo>
                    <a:pt x="19100164" y="4739132"/>
                  </a:lnTo>
                  <a:lnTo>
                    <a:pt x="19100164" y="4773041"/>
                  </a:lnTo>
                  <a:lnTo>
                    <a:pt x="1223899" y="4773041"/>
                  </a:lnTo>
                  <a:lnTo>
                    <a:pt x="1223899" y="4739132"/>
                  </a:lnTo>
                  <a:lnTo>
                    <a:pt x="1223899" y="4773041"/>
                  </a:lnTo>
                  <a:cubicBezTo>
                    <a:pt x="548259" y="4773041"/>
                    <a:pt x="0" y="4231259"/>
                    <a:pt x="0" y="3562096"/>
                  </a:cubicBezTo>
                  <a:lnTo>
                    <a:pt x="0" y="1210945"/>
                  </a:lnTo>
                  <a:lnTo>
                    <a:pt x="33909" y="1210945"/>
                  </a:lnTo>
                  <a:lnTo>
                    <a:pt x="0" y="1210945"/>
                  </a:lnTo>
                  <a:moveTo>
                    <a:pt x="67691" y="1210945"/>
                  </a:moveTo>
                  <a:lnTo>
                    <a:pt x="67691" y="3562096"/>
                  </a:lnTo>
                  <a:lnTo>
                    <a:pt x="33909" y="3562096"/>
                  </a:lnTo>
                  <a:lnTo>
                    <a:pt x="67691" y="3562096"/>
                  </a:lnTo>
                  <a:cubicBezTo>
                    <a:pt x="67691" y="4193159"/>
                    <a:pt x="584962" y="4705350"/>
                    <a:pt x="1223899" y="4705350"/>
                  </a:cubicBezTo>
                  <a:lnTo>
                    <a:pt x="19100164" y="4705350"/>
                  </a:lnTo>
                  <a:cubicBezTo>
                    <a:pt x="19739102" y="4705350"/>
                    <a:pt x="20256373" y="4193159"/>
                    <a:pt x="20256373" y="3562096"/>
                  </a:cubicBezTo>
                  <a:lnTo>
                    <a:pt x="20256373" y="1210945"/>
                  </a:lnTo>
                  <a:cubicBezTo>
                    <a:pt x="20256373" y="579882"/>
                    <a:pt x="19739102" y="67691"/>
                    <a:pt x="19100164" y="67691"/>
                  </a:cubicBezTo>
                  <a:lnTo>
                    <a:pt x="1223899" y="67691"/>
                  </a:lnTo>
                  <a:lnTo>
                    <a:pt x="1223899" y="33909"/>
                  </a:lnTo>
                  <a:lnTo>
                    <a:pt x="1223899" y="67691"/>
                  </a:lnTo>
                  <a:cubicBezTo>
                    <a:pt x="585089" y="67691"/>
                    <a:pt x="67691" y="579882"/>
                    <a:pt x="67691" y="1210945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1289927" y="31759206"/>
            <a:ext cx="5734124" cy="99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>
                <a:solidFill>
                  <a:srgbClr val="17375E"/>
                </a:solidFill>
                <a:latin typeface="Arial Bold"/>
              </a:rPr>
              <a:t>Agradecimentos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677065" y="32764997"/>
            <a:ext cx="14674219" cy="154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17375E"/>
                </a:solidFill>
                <a:latin typeface="Arial"/>
              </a:rPr>
              <a:t>	Este espaço é destinado aos agradecimentos a instituições financiadoras ou parceiras ou que contribuíram de alguma forma para a execução do trabalho. Não é um item obrigatório.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652660" y="21087722"/>
            <a:ext cx="14383261" cy="154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1C5E7C"/>
                </a:solidFill>
                <a:latin typeface="Arial"/>
              </a:rPr>
              <a:t>	</a:t>
            </a:r>
            <a:r>
              <a:rPr lang="en-US" sz="3200">
                <a:solidFill>
                  <a:srgbClr val="17375E"/>
                </a:solidFill>
                <a:latin typeface="Arial"/>
              </a:rPr>
              <a:t>Os tamanhos e posições de figuras, tabelas, equações, etc, podem ser ajustados para melhor se adequar aos espaços do pôster. O ajuste é livre desde que sejam visíveis para os leitores.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896100" y="2520031"/>
            <a:ext cx="19973322" cy="32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7"/>
              </a:lnSpc>
            </a:pPr>
            <a:r>
              <a:rPr lang="en-US" sz="2177" spc="274">
                <a:solidFill>
                  <a:srgbClr val="000000"/>
                </a:solidFill>
                <a:latin typeface="League Spartan"/>
              </a:rPr>
              <a:t>O DESAFIO DOS MUNICÍPIOS FRENTE AO ANTAGONISMO: DESENVOLVIMENTO ECONÔMICO E SUSTENTABILIDADE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96100" y="1217975"/>
            <a:ext cx="19973322" cy="118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9"/>
              </a:lnSpc>
            </a:pPr>
            <a:r>
              <a:rPr lang="en-US" sz="8542" dirty="0">
                <a:solidFill>
                  <a:srgbClr val="000000"/>
                </a:solidFill>
                <a:latin typeface="League Gothic"/>
              </a:rPr>
              <a:t>V CONGRESSO CIDADES SUSTENTÁVEIS DO NOROESTE PAULISTA</a:t>
            </a:r>
          </a:p>
        </p:txBody>
      </p:sp>
      <p:sp>
        <p:nvSpPr>
          <p:cNvPr id="45" name="Freeform 45"/>
          <p:cNvSpPr/>
          <p:nvPr/>
        </p:nvSpPr>
        <p:spPr>
          <a:xfrm>
            <a:off x="23602317" y="31384983"/>
            <a:ext cx="745436" cy="346628"/>
          </a:xfrm>
          <a:custGeom>
            <a:avLst/>
            <a:gdLst/>
            <a:ahLst/>
            <a:cxnLst/>
            <a:rect l="l" t="t" r="r" b="b"/>
            <a:pathLst>
              <a:path w="745436" h="346628">
                <a:moveTo>
                  <a:pt x="0" y="0"/>
                </a:moveTo>
                <a:lnTo>
                  <a:pt x="745436" y="0"/>
                </a:lnTo>
                <a:lnTo>
                  <a:pt x="745436" y="346628"/>
                </a:lnTo>
                <a:lnTo>
                  <a:pt x="0" y="3466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29346851" y="31248263"/>
            <a:ext cx="1005826" cy="467709"/>
          </a:xfrm>
          <a:custGeom>
            <a:avLst/>
            <a:gdLst/>
            <a:ahLst/>
            <a:cxnLst/>
            <a:rect l="l" t="t" r="r" b="b"/>
            <a:pathLst>
              <a:path w="1005826" h="467709">
                <a:moveTo>
                  <a:pt x="0" y="0"/>
                </a:moveTo>
                <a:lnTo>
                  <a:pt x="1005826" y="0"/>
                </a:lnTo>
                <a:lnTo>
                  <a:pt x="1005826" y="467709"/>
                </a:lnTo>
                <a:lnTo>
                  <a:pt x="0" y="4677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7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30779433" y="31636367"/>
            <a:ext cx="782176" cy="363712"/>
          </a:xfrm>
          <a:custGeom>
            <a:avLst/>
            <a:gdLst/>
            <a:ahLst/>
            <a:cxnLst/>
            <a:rect l="l" t="t" r="r" b="b"/>
            <a:pathLst>
              <a:path w="782176" h="363712">
                <a:moveTo>
                  <a:pt x="0" y="0"/>
                </a:moveTo>
                <a:lnTo>
                  <a:pt x="782175" y="0"/>
                </a:lnTo>
                <a:lnTo>
                  <a:pt x="782175" y="363712"/>
                </a:lnTo>
                <a:lnTo>
                  <a:pt x="0" y="3637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6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25967511" y="30453854"/>
            <a:ext cx="574782" cy="267274"/>
          </a:xfrm>
          <a:custGeom>
            <a:avLst/>
            <a:gdLst/>
            <a:ahLst/>
            <a:cxnLst/>
            <a:rect l="l" t="t" r="r" b="b"/>
            <a:pathLst>
              <a:path w="574782" h="267274">
                <a:moveTo>
                  <a:pt x="0" y="0"/>
                </a:moveTo>
                <a:lnTo>
                  <a:pt x="574782" y="0"/>
                </a:lnTo>
                <a:lnTo>
                  <a:pt x="574782" y="267273"/>
                </a:lnTo>
                <a:lnTo>
                  <a:pt x="0" y="2672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6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24847883" y="31636367"/>
            <a:ext cx="1167553" cy="542912"/>
          </a:xfrm>
          <a:custGeom>
            <a:avLst/>
            <a:gdLst/>
            <a:ahLst/>
            <a:cxnLst/>
            <a:rect l="l" t="t" r="r" b="b"/>
            <a:pathLst>
              <a:path w="1167553" h="542912">
                <a:moveTo>
                  <a:pt x="0" y="0"/>
                </a:moveTo>
                <a:lnTo>
                  <a:pt x="1167554" y="0"/>
                </a:lnTo>
                <a:lnTo>
                  <a:pt x="1167554" y="542912"/>
                </a:lnTo>
                <a:lnTo>
                  <a:pt x="0" y="542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9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21205263" y="31601460"/>
            <a:ext cx="492525" cy="229024"/>
          </a:xfrm>
          <a:custGeom>
            <a:avLst/>
            <a:gdLst/>
            <a:ahLst/>
            <a:cxnLst/>
            <a:rect l="l" t="t" r="r" b="b"/>
            <a:pathLst>
              <a:path w="492525" h="229024">
                <a:moveTo>
                  <a:pt x="0" y="0"/>
                </a:moveTo>
                <a:lnTo>
                  <a:pt x="492525" y="0"/>
                </a:lnTo>
                <a:lnTo>
                  <a:pt x="492525" y="229024"/>
                </a:lnTo>
                <a:lnTo>
                  <a:pt x="0" y="2290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6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1" name="Group 51"/>
          <p:cNvGrpSpPr/>
          <p:nvPr/>
        </p:nvGrpSpPr>
        <p:grpSpPr>
          <a:xfrm>
            <a:off x="2760926" y="28260889"/>
            <a:ext cx="15291562" cy="8215597"/>
            <a:chOff x="0" y="0"/>
            <a:chExt cx="20388750" cy="10954130"/>
          </a:xfrm>
        </p:grpSpPr>
        <p:sp>
          <p:nvSpPr>
            <p:cNvPr id="52" name="Freeform 52"/>
            <p:cNvSpPr/>
            <p:nvPr/>
          </p:nvSpPr>
          <p:spPr>
            <a:xfrm>
              <a:off x="13792835" y="0"/>
              <a:ext cx="6595915" cy="9147598"/>
            </a:xfrm>
            <a:custGeom>
              <a:avLst/>
              <a:gdLst/>
              <a:ahLst/>
              <a:cxnLst/>
              <a:rect l="l" t="t" r="r" b="b"/>
              <a:pathLst>
                <a:path w="6595915" h="9147598">
                  <a:moveTo>
                    <a:pt x="0" y="0"/>
                  </a:moveTo>
                  <a:lnTo>
                    <a:pt x="6595915" y="0"/>
                  </a:lnTo>
                  <a:lnTo>
                    <a:pt x="6595915" y="9147598"/>
                  </a:lnTo>
                  <a:lnTo>
                    <a:pt x="0" y="9147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9401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2667178"/>
              <a:ext cx="16148896" cy="7617292"/>
            </a:xfrm>
            <a:custGeom>
              <a:avLst/>
              <a:gdLst/>
              <a:ahLst/>
              <a:cxnLst/>
              <a:rect l="l" t="t" r="r" b="b"/>
              <a:pathLst>
                <a:path w="16148896" h="7617292">
                  <a:moveTo>
                    <a:pt x="0" y="0"/>
                  </a:moveTo>
                  <a:lnTo>
                    <a:pt x="16148896" y="0"/>
                  </a:lnTo>
                  <a:lnTo>
                    <a:pt x="16148896" y="7617292"/>
                  </a:lnTo>
                  <a:lnTo>
                    <a:pt x="0" y="7617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4836547"/>
              <a:ext cx="12827139" cy="5339297"/>
            </a:xfrm>
            <a:custGeom>
              <a:avLst/>
              <a:gdLst/>
              <a:ahLst/>
              <a:cxnLst/>
              <a:rect l="l" t="t" r="r" b="b"/>
              <a:pathLst>
                <a:path w="12827139" h="5339297">
                  <a:moveTo>
                    <a:pt x="0" y="0"/>
                  </a:moveTo>
                  <a:lnTo>
                    <a:pt x="12827139" y="0"/>
                  </a:lnTo>
                  <a:lnTo>
                    <a:pt x="12827139" y="5339296"/>
                  </a:lnTo>
                  <a:lnTo>
                    <a:pt x="0" y="5339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2128826" y="4058260"/>
              <a:ext cx="7684893" cy="6895870"/>
            </a:xfrm>
            <a:custGeom>
              <a:avLst/>
              <a:gdLst/>
              <a:ahLst/>
              <a:cxnLst/>
              <a:rect l="l" t="t" r="r" b="b"/>
              <a:pathLst>
                <a:path w="7684893" h="6895870">
                  <a:moveTo>
                    <a:pt x="0" y="0"/>
                  </a:moveTo>
                  <a:lnTo>
                    <a:pt x="7684893" y="0"/>
                  </a:lnTo>
                  <a:lnTo>
                    <a:pt x="7684893" y="6895870"/>
                  </a:lnTo>
                  <a:lnTo>
                    <a:pt x="0" y="68958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999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12645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" name="Freeform 57"/>
          <p:cNvSpPr/>
          <p:nvPr/>
        </p:nvSpPr>
        <p:spPr>
          <a:xfrm>
            <a:off x="-1" y="31918558"/>
            <a:ext cx="3006455" cy="4004472"/>
          </a:xfrm>
          <a:custGeom>
            <a:avLst/>
            <a:gdLst/>
            <a:ahLst/>
            <a:cxnLst/>
            <a:rect l="l" t="t" r="r" b="b"/>
            <a:pathLst>
              <a:path w="9620354" h="4004472">
                <a:moveTo>
                  <a:pt x="0" y="0"/>
                </a:moveTo>
                <a:lnTo>
                  <a:pt x="9620354" y="0"/>
                </a:lnTo>
                <a:lnTo>
                  <a:pt x="9620354" y="4004472"/>
                </a:lnTo>
                <a:lnTo>
                  <a:pt x="0" y="40044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1999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84822052-4879-4739-AEB6-6C1EA7924547}"/>
              </a:ext>
            </a:extLst>
          </p:cNvPr>
          <p:cNvSpPr/>
          <p:nvPr/>
        </p:nvSpPr>
        <p:spPr>
          <a:xfrm>
            <a:off x="475339" y="713554"/>
            <a:ext cx="6420746" cy="3678675"/>
          </a:xfrm>
          <a:custGeom>
            <a:avLst/>
            <a:gdLst/>
            <a:ahLst/>
            <a:cxnLst/>
            <a:rect l="l" t="t" r="r" b="b"/>
            <a:pathLst>
              <a:path w="3488935" h="1862337">
                <a:moveTo>
                  <a:pt x="0" y="0"/>
                </a:moveTo>
                <a:lnTo>
                  <a:pt x="3488935" y="0"/>
                </a:lnTo>
                <a:lnTo>
                  <a:pt x="3488935" y="1862337"/>
                </a:lnTo>
                <a:lnTo>
                  <a:pt x="0" y="1862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18">
            <a:extLst>
              <a:ext uri="{FF2B5EF4-FFF2-40B4-BE49-F238E27FC236}">
                <a16:creationId xmlns:a16="http://schemas.microsoft.com/office/drawing/2014/main" id="{7B5DD0DF-C358-4115-9BF2-61B0C3EA958E}"/>
              </a:ext>
            </a:extLst>
          </p:cNvPr>
          <p:cNvSpPr/>
          <p:nvPr/>
        </p:nvSpPr>
        <p:spPr>
          <a:xfrm>
            <a:off x="20549355" y="11533843"/>
            <a:ext cx="6420746" cy="3678675"/>
          </a:xfrm>
          <a:custGeom>
            <a:avLst/>
            <a:gdLst/>
            <a:ahLst/>
            <a:cxnLst/>
            <a:rect l="l" t="t" r="r" b="b"/>
            <a:pathLst>
              <a:path w="3488935" h="1862337">
                <a:moveTo>
                  <a:pt x="0" y="0"/>
                </a:moveTo>
                <a:lnTo>
                  <a:pt x="3488935" y="0"/>
                </a:lnTo>
                <a:lnTo>
                  <a:pt x="3488935" y="1862337"/>
                </a:lnTo>
                <a:lnTo>
                  <a:pt x="0" y="186233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468</Words>
  <Application>Microsoft Office PowerPoint</Application>
  <PresentationFormat>Personalizar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League Gothic</vt:lpstr>
      <vt:lpstr>Arial Bold</vt:lpstr>
      <vt:lpstr>Calibri</vt:lpstr>
      <vt:lpstr>Arial Italics</vt:lpstr>
      <vt:lpstr>Arial Bold Italics</vt:lpstr>
      <vt:lpstr>League Spartan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Modelo_Poster_IV_CONCISUS_2023_PT.pptx</dc:title>
  <dc:creator>Luís Felipe Guandalin Zagatto</dc:creator>
  <cp:lastModifiedBy>Acacio</cp:lastModifiedBy>
  <cp:revision>4</cp:revision>
  <dcterms:created xsi:type="dcterms:W3CDTF">2006-08-16T00:00:00Z</dcterms:created>
  <dcterms:modified xsi:type="dcterms:W3CDTF">2024-05-28T19:27:16Z</dcterms:modified>
  <dc:identifier>DAGGi-29A64</dc:identifier>
</cp:coreProperties>
</file>